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67.png" ContentType="image/png"/>
  <Override PartName="/ppt/media/image66.tif" ContentType="image/tiff"/>
  <Override PartName="/ppt/media/image63.png" ContentType="image/png"/>
  <Override PartName="/ppt/media/image59.jpeg" ContentType="image/jpeg"/>
  <Override PartName="/ppt/media/image57.jpeg" ContentType="image/jpeg"/>
  <Override PartName="/ppt/media/image56.jpeg" ContentType="image/jpeg"/>
  <Override PartName="/ppt/media/image52.png" ContentType="image/png"/>
  <Override PartName="/ppt/media/image51.png" ContentType="image/png"/>
  <Override PartName="/ppt/media/image50.png" ContentType="image/png"/>
  <Override PartName="/ppt/media/image48.wmf" ContentType="image/x-wmf"/>
  <Override PartName="/ppt/media/image47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wmf" ContentType="image/x-wmf"/>
  <Override PartName="/ppt/media/image42.wmf" ContentType="image/x-wmf"/>
  <Override PartName="/ppt/media/image41.wmf" ContentType="image/x-wmf"/>
  <Override PartName="/ppt/media/image39.jpeg" ContentType="image/jpeg"/>
  <Override PartName="/ppt/media/image38.jpeg" ContentType="image/jpeg"/>
  <Override PartName="/ppt/media/image26.wmf" ContentType="image/x-wmf"/>
  <Override PartName="/ppt/media/image29.wmf" ContentType="image/x-wmf"/>
  <Override PartName="/ppt/media/image65.png" ContentType="image/png"/>
  <Override PartName="/ppt/media/image35.wmf" ContentType="image/x-wmf"/>
  <Override PartName="/ppt/media/image36.wmf" ContentType="image/x-wmf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0.png" ContentType="image/png"/>
  <Override PartName="/ppt/media/image11.png" ContentType="image/png"/>
  <Override PartName="/ppt/media/image8.jpeg" ContentType="image/jpeg"/>
  <Override PartName="/ppt/media/image15.png" ContentType="image/png"/>
  <Override PartName="/ppt/media/image20.png" ContentType="image/pn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49.png" ContentType="image/png"/>
  <Override PartName="/ppt/media/image19.wmf" ContentType="image/x-wmf"/>
  <Override PartName="/ppt/media/image24.png" ContentType="image/png"/>
  <Override PartName="/ppt/media/image27.png" ContentType="image/png"/>
  <Override PartName="/ppt/media/image28.wmf" ContentType="image/x-wmf"/>
  <Override PartName="/ppt/media/image33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60.jpeg" ContentType="image/jpeg"/>
  <Override PartName="/ppt/media/image32.wmf" ContentType="image/x-wmf"/>
  <Override PartName="/ppt/media/image7.png" ContentType="image/png"/>
  <Override PartName="/ppt/media/image2.png" ContentType="image/png"/>
  <Override PartName="/ppt/media/image40.jpeg" ContentType="image/jpeg"/>
  <Override PartName="/ppt/media/image1.png" ContentType="image/png"/>
  <Override PartName="/ppt/media/image53.wmf" ContentType="image/x-wmf"/>
  <Override PartName="/ppt/media/image3.png" ContentType="image/png"/>
  <Override PartName="/ppt/media/image54.wmf" ContentType="image/x-wmf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61.png" ContentType="image/png"/>
  <Override PartName="/ppt/media/image31.wmf" ContentType="image/x-wmf"/>
  <Override PartName="/ppt/media/image6.png" ContentType="image/png"/>
  <Override PartName="/ppt/media/image58.jpeg" ContentType="image/jpeg"/>
  <Override PartName="/ppt/media/image25.jpeg" ContentType="image/jpeg"/>
  <Override PartName="/ppt/media/image34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70C375E5-4B5C-425F-9A22-6D2432D03281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25 personer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different views of the same building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Ideally we would like to find the location in the other image that corresponds to the same physical location on the building.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match distinct point structures, but curves are not trivial to match.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Make a drawing of two curves and explain the problem.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Since not all locations are easily matched why not try to find good points to match?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Lets consider the sparse approach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Yellow: Dark blobs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Red: Bright blobs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Scale = 4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also trickers on edges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outer space to atoms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Dithering effect on the cats image and the 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Another example: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Images of Iijima have their average intensity level rescaled with the intensity of the local image patch in Koenderinks image.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interpret this image at fine scales and see Iijima or at large scales and see Koenderink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we see the same object at different resolutions.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is the same object but it appear differently.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How do we become robust to this effect?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Answer: Do processing at multiple scales to achieve scale invariance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Move the object slightly in front of the camera and the image changes drastically at grid scale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dropping this slide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 scale sigma=0 we have the original image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Try to make a 3D illustration of the scale 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simply an implementation of scale space taking advantage of the reduction in detail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adding a bit more details here: E.g. subsample by taking every second pixels after Gaussian blurring.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The Lindeberg paper I think is overkill for them – convert it to additional material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image" Target="../media/image4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7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76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85800" y="2130480"/>
            <a:ext cx="7770600" cy="14680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Corners and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371600" y="3886200"/>
            <a:ext cx="6399000" cy="1750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11280" y="476280"/>
            <a:ext cx="6767280" cy="81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8320320" cy="747720"/>
          </a:xfrm>
          <a:prstGeom prst="rect">
            <a:avLst/>
          </a:prstGeom>
          <a:ln w="27360"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406080" y="4572000"/>
            <a:ext cx="4439520" cy="40212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roots are the eigenvalues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537480" y="3007800"/>
            <a:ext cx="5771160" cy="1338120"/>
          </a:xfrm>
          <a:prstGeom prst="rect">
            <a:avLst/>
          </a:prstGeom>
          <a:ln w="27360"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2651760" y="5076360"/>
            <a:ext cx="3931560" cy="150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1608840"/>
            <a:ext cx="8503200" cy="483984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the vectors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x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which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Tx =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λx,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λ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one of the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eigenvalues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i.e. one of the 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from previous slide.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There are infinitely many solutions!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If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1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1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≠ 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there is one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vector line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of solution per eigenvalue, i.e. two eigenvectors for the same eigenvalue are multiple of each others. So we can choose an eigenvector with norm 1. Still there are two choices: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is what Python or Matlab returns when asked to compute eigenvectors (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-x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just by chance). 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Shi-Tomasi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378360" y="1556640"/>
            <a:ext cx="8306640" cy="45676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corners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Harris detector builds on the same structure tensor T.  Harris and Stephens wanted to speed up and avoid the square root extraction.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0 &lt; a &lt; 1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Corresponding to the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central area of the figure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041480" y="3708360"/>
            <a:ext cx="1967040" cy="70992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4841640" y="2679120"/>
            <a:ext cx="3661560" cy="39952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467640" y="19890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function that is positive in the central area is: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Rewrite: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4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use that      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    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2108160" y="2616120"/>
            <a:ext cx="4469040" cy="53208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1803960" y="4480560"/>
            <a:ext cx="1128960" cy="70992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2743200" y="5120640"/>
            <a:ext cx="2894040" cy="43020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1758240" y="5695560"/>
            <a:ext cx="2995920" cy="43020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5"/>
          <a:stretch/>
        </p:blipFill>
        <p:spPr>
          <a:xfrm>
            <a:off x="2933640" y="3327480"/>
            <a:ext cx="3186360" cy="1154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7200" y="1600200"/>
            <a:ext cx="8227800" cy="470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get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mark corner points as the ones with locally maximum value of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&gt; 0.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k must be &lt; 0.25.  Often values between 0.15 and 0.20 are used.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detector may (as the other detectors) be extended to multiple scales.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967760" y="1642320"/>
            <a:ext cx="3511800" cy="3970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 Harris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780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Harris corners (fixed scale)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Content Placeholder 3" descr=""/>
          <p:cNvPicPr/>
          <p:nvPr/>
        </p:nvPicPr>
        <p:blipFill>
          <a:blip r:embed="rId1"/>
          <a:stretch/>
        </p:blipFill>
        <p:spPr>
          <a:xfrm>
            <a:off x="1170720" y="1600200"/>
            <a:ext cx="680076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Plessey corner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Plessey approach avoid the constant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Where the determinant and trace is defined as before.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Corner points are marked when the measure locally is maximal.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measure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Det/Tr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found to be the harmonic mean of the two eigenvalues, i.e.: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3683160" y="4927680"/>
            <a:ext cx="887400" cy="116712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2248560" y="2194560"/>
            <a:ext cx="1125000" cy="31536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Plessey =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3395160" y="2103120"/>
            <a:ext cx="1084680" cy="57996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Plessey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7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780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4680"/>
            <a:ext cx="1232640" cy="632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Today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– statistical analysis of gradient directions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Harris, Plessey mf.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other corner/interest point detectors exist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should be aware that you have only heard a fraction of the story.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Another detector mark points where is iso-intensity curve through the point bends locally maximal.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may check:</a:t>
            </a:r>
            <a:endParaRPr b="0" lang="en-US" sz="2400" spc="-1" strike="noStrike">
              <a:latin typeface="Arial"/>
            </a:endParaRPr>
          </a:p>
          <a:p>
            <a:pPr lvl="1" marL="857160" indent="-455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Kitchen operator</a:t>
            </a:r>
            <a:endParaRPr b="0" lang="en-US" sz="2000" spc="-1" strike="noStrike">
              <a:latin typeface="Arial"/>
            </a:endParaRPr>
          </a:p>
          <a:p>
            <a:pPr lvl="1" marL="857160" indent="-455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Förstner corner detector</a:t>
            </a:r>
            <a:endParaRPr b="0" lang="en-US" sz="2000" spc="-1" strike="noStrike">
              <a:latin typeface="Arial"/>
            </a:endParaRPr>
          </a:p>
          <a:p>
            <a:pPr lvl="1" marL="857160" indent="-455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Susan corner detector</a:t>
            </a: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Whatever you choose, be prepared to get something else compared to what you expected.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we are going to use the interest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Consider the problem of matching two or more images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Relevant for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3D reconstruction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Content-based image retrieval 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 detection and recognition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tasks...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611640" y="4941000"/>
            <a:ext cx="7990920" cy="698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general (if we do not know a lot about from where the images are taken) a point in one image may match any point in the other image.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Fundamental Question: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did the underlying feature go?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4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385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600" cy="2885760"/>
          </a:xfrm>
          <a:prstGeom prst="rect">
            <a:avLst/>
          </a:prstGeom>
          <a:ln w="9360">
            <a:noFill/>
          </a:ln>
        </p:spPr>
      </p:pic>
      <p:grpSp>
        <p:nvGrpSpPr>
          <p:cNvPr id="386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387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388" name="CustomShape 4"/>
              <p:cNvSpPr/>
              <p:nvPr/>
            </p:nvSpPr>
            <p:spPr>
              <a:xfrm>
                <a:off x="1828800" y="3124080"/>
                <a:ext cx="303120" cy="22680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" name="CustomShape 8"/>
            <p:cNvSpPr/>
            <p:nvPr/>
          </p:nvSpPr>
          <p:spPr>
            <a:xfrm>
              <a:off x="2201040" y="2743200"/>
              <a:ext cx="306000" cy="3632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93" name="CustomShape 9"/>
          <p:cNvSpPr/>
          <p:nvPr/>
        </p:nvSpPr>
        <p:spPr>
          <a:xfrm>
            <a:off x="467640" y="5661360"/>
            <a:ext cx="820728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Matching: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Ideally, we want to find the location in the other image which corresponds to the same physical location on the building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5" name="Picture 4" descr=""/>
          <p:cNvPicPr/>
          <p:nvPr/>
        </p:nvPicPr>
        <p:blipFill>
          <a:blip r:embed="rId1"/>
          <a:stretch/>
        </p:blipFill>
        <p:spPr>
          <a:xfrm>
            <a:off x="1619640" y="1196640"/>
            <a:ext cx="4678560" cy="3742560"/>
          </a:xfrm>
          <a:prstGeom prst="rect">
            <a:avLst/>
          </a:prstGeom>
          <a:ln w="9360">
            <a:noFill/>
          </a:ln>
        </p:spPr>
      </p:pic>
      <p:pic>
        <p:nvPicPr>
          <p:cNvPr id="396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1800" cy="2040480"/>
          </a:xfrm>
          <a:prstGeom prst="rect">
            <a:avLst/>
          </a:prstGeom>
          <a:ln w="9360">
            <a:noFill/>
          </a:ln>
        </p:spPr>
      </p:pic>
      <p:pic>
        <p:nvPicPr>
          <p:cNvPr id="397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6280" cy="20646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 all image patches can be matched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400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600" cy="2885760"/>
          </a:xfrm>
          <a:prstGeom prst="rect">
            <a:avLst/>
          </a:prstGeom>
          <a:ln w="9360">
            <a:noFill/>
          </a:ln>
        </p:spPr>
      </p:pic>
      <p:grpSp>
        <p:nvGrpSpPr>
          <p:cNvPr id="401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402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403" name="CustomShape 4"/>
              <p:cNvSpPr/>
              <p:nvPr/>
            </p:nvSpPr>
            <p:spPr>
              <a:xfrm>
                <a:off x="1828800" y="3124080"/>
                <a:ext cx="303120" cy="22680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7" name="CustomShape 8"/>
            <p:cNvSpPr/>
            <p:nvPr/>
          </p:nvSpPr>
          <p:spPr>
            <a:xfrm>
              <a:off x="2201040" y="2743200"/>
              <a:ext cx="306000" cy="36324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08" name="CustomShape 9"/>
          <p:cNvSpPr/>
          <p:nvPr/>
        </p:nvSpPr>
        <p:spPr>
          <a:xfrm>
            <a:off x="304920" y="5638680"/>
            <a:ext cx="860868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be able to figure out which points belongs to which we need a bit of structure: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Sky patches are impossible to match. Occluded areas cannot be matched. Repetitive structures like windows may easily be mismatched.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Dense versus sparse matching?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0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411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600" cy="2885760"/>
          </a:xfrm>
          <a:prstGeom prst="rect">
            <a:avLst/>
          </a:prstGeom>
          <a:ln w="9360"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457200" y="5562720"/>
            <a:ext cx="8456400" cy="91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: Match all pixels in the images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Sparse: Match a subset of positions in the images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Both approaches have merit, but dense is computationally expensive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Salient points = Interests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or Salient points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Local structure that appear distinct from the image in the surrounding region of the salient point.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already know to detect such points!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Terminology: Salient points aka interest points aka key points aka features (old confusing terminology)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Problem: How dense do we need the points?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blobs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6" name="Content Placeholder 3" descr=""/>
          <p:cNvPicPr/>
          <p:nvPr/>
        </p:nvPicPr>
        <p:blipFill>
          <a:blip r:embed="rId1"/>
          <a:stretch/>
        </p:blipFill>
        <p:spPr>
          <a:xfrm>
            <a:off x="1188000" y="1611720"/>
            <a:ext cx="6766200" cy="450108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know the size of things?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analysis</a:t>
            </a:r>
            <a:endParaRPr b="0" lang="en-US" sz="24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Introduction to Scale Space Theory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609480" y="609480"/>
            <a:ext cx="8227800" cy="76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measure?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420" name="Picture 9" descr=""/>
          <p:cNvPicPr/>
          <p:nvPr/>
        </p:nvPicPr>
        <p:blipFill>
          <a:blip r:embed="rId1"/>
          <a:stretch/>
        </p:blipFill>
        <p:spPr>
          <a:xfrm>
            <a:off x="684360" y="1844640"/>
            <a:ext cx="7630920" cy="3727080"/>
          </a:xfrm>
          <a:prstGeom prst="rect">
            <a:avLst/>
          </a:prstGeom>
          <a:ln w="9360"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6781680" y="647388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67640" y="274680"/>
            <a:ext cx="821736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Corners and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95640" y="1556640"/>
            <a:ext cx="8289360" cy="4567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exist a number of approaches to corner detecting. Here we will focus on a single type based on analyzing the statistics of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gradients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3078360" y="2810880"/>
            <a:ext cx="4937040" cy="3706920"/>
          </a:xfrm>
          <a:prstGeom prst="rect">
            <a:avLst/>
          </a:prstGeom>
          <a:ln w="27360"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5721120" y="2969280"/>
            <a:ext cx="90720" cy="9072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4"/>
          <p:cNvSpPr/>
          <p:nvPr/>
        </p:nvSpPr>
        <p:spPr>
          <a:xfrm flipH="1">
            <a:off x="1280160" y="3017520"/>
            <a:ext cx="4440960" cy="640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5443920" y="3048120"/>
            <a:ext cx="90720" cy="9072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 flipH="1">
            <a:off x="1371600" y="3139560"/>
            <a:ext cx="4072320" cy="1981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274320" y="3474720"/>
            <a:ext cx="832320" cy="28800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 corner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67920" y="4937760"/>
            <a:ext cx="822960" cy="28800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 edge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Observations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have a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 / 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consists of objects of various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contain several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scales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are measured by some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device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Cameras, the eye, …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are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finite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have a minimum and a maximum detection range: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inner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outer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scale. They determine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spatial resolution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device must allow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multi-scale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structures.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to respect the various sizes of the object. The inner scale isn’t always the best scale.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6705720" y="647388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457200"/>
            <a:ext cx="8227800" cy="76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609480" y="1752480"/>
            <a:ext cx="8227800" cy="243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404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see multi-scale: </a:t>
            </a:r>
            <a:endParaRPr b="0" lang="en-US" sz="22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images only contain two values (black and white).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regard them as grey level images, or see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27" name="Picture 4" descr=""/>
          <p:cNvPicPr/>
          <p:nvPr/>
        </p:nvPicPr>
        <p:blipFill>
          <a:blip r:embed="rId1"/>
          <a:stretch/>
        </p:blipFill>
        <p:spPr>
          <a:xfrm>
            <a:off x="3995640" y="3505320"/>
            <a:ext cx="4966920" cy="2339640"/>
          </a:xfrm>
          <a:prstGeom prst="rect">
            <a:avLst/>
          </a:prstGeom>
          <a:ln w="9360">
            <a:noFill/>
          </a:ln>
        </p:spPr>
      </p:pic>
      <p:pic>
        <p:nvPicPr>
          <p:cNvPr id="428" name="Picture 15" descr=""/>
          <p:cNvPicPr/>
          <p:nvPr/>
        </p:nvPicPr>
        <p:blipFill>
          <a:blip r:embed="rId2"/>
          <a:stretch/>
        </p:blipFill>
        <p:spPr>
          <a:xfrm>
            <a:off x="684360" y="3505320"/>
            <a:ext cx="3122280" cy="3198600"/>
          </a:xfrm>
          <a:prstGeom prst="rect">
            <a:avLst/>
          </a:prstGeom>
          <a:ln w="9360">
            <a:noFill/>
          </a:ln>
        </p:spPr>
      </p:pic>
      <p:pic>
        <p:nvPicPr>
          <p:cNvPr id="429" name="Picture 4" descr=""/>
          <p:cNvPicPr/>
          <p:nvPr/>
        </p:nvPicPr>
        <p:blipFill>
          <a:blip r:embed="rId3"/>
          <a:stretch/>
        </p:blipFill>
        <p:spPr>
          <a:xfrm>
            <a:off x="3962520" y="3449520"/>
            <a:ext cx="4960440" cy="2339640"/>
          </a:xfrm>
          <a:prstGeom prst="rect">
            <a:avLst/>
          </a:prstGeom>
          <a:ln w="9360">
            <a:noFill/>
          </a:ln>
        </p:spPr>
      </p:pic>
      <p:sp>
        <p:nvSpPr>
          <p:cNvPr id="430" name="CustomShape 3"/>
          <p:cNvSpPr/>
          <p:nvPr/>
        </p:nvSpPr>
        <p:spPr>
          <a:xfrm>
            <a:off x="6705720" y="639792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609480" y="533520"/>
            <a:ext cx="8227800" cy="76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(Founding fathers of scale space theory)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2" name="Picture 8" descr=""/>
          <p:cNvPicPr/>
          <p:nvPr/>
        </p:nvPicPr>
        <p:blipFill>
          <a:blip r:embed="rId1"/>
          <a:stretch/>
        </p:blipFill>
        <p:spPr>
          <a:xfrm>
            <a:off x="5219640" y="1805040"/>
            <a:ext cx="1574640" cy="1884240"/>
          </a:xfrm>
          <a:prstGeom prst="rect">
            <a:avLst/>
          </a:prstGeom>
          <a:ln w="9360">
            <a:noFill/>
          </a:ln>
        </p:spPr>
      </p:pic>
      <p:pic>
        <p:nvPicPr>
          <p:cNvPr id="433" name="Picture 7" descr=""/>
          <p:cNvPicPr/>
          <p:nvPr/>
        </p:nvPicPr>
        <p:blipFill>
          <a:blip r:embed="rId2"/>
          <a:stretch/>
        </p:blipFill>
        <p:spPr>
          <a:xfrm>
            <a:off x="684360" y="1733400"/>
            <a:ext cx="3350880" cy="4894200"/>
          </a:xfrm>
          <a:prstGeom prst="rect">
            <a:avLst/>
          </a:prstGeom>
          <a:ln w="9360">
            <a:noFill/>
          </a:ln>
        </p:spPr>
      </p:pic>
      <p:pic>
        <p:nvPicPr>
          <p:cNvPr id="434" name="Picture 11" descr=""/>
          <p:cNvPicPr/>
          <p:nvPr/>
        </p:nvPicPr>
        <p:blipFill>
          <a:blip r:embed="rId3"/>
          <a:stretch/>
        </p:blipFill>
        <p:spPr>
          <a:xfrm>
            <a:off x="5219640" y="4365000"/>
            <a:ext cx="1576080" cy="1884240"/>
          </a:xfrm>
          <a:prstGeom prst="rect">
            <a:avLst/>
          </a:prstGeom>
          <a:ln w="9360">
            <a:noFill/>
          </a:ln>
        </p:spPr>
      </p:pic>
      <p:sp>
        <p:nvSpPr>
          <p:cNvPr id="435" name="CustomShape 2"/>
          <p:cNvSpPr/>
          <p:nvPr/>
        </p:nvSpPr>
        <p:spPr>
          <a:xfrm>
            <a:off x="6705720" y="639792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5004000" y="3717000"/>
            <a:ext cx="215856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Jan J. Koenderink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5364000" y="6237360"/>
            <a:ext cx="15102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Taizo Iijima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609480" y="533520"/>
            <a:ext cx="8227800" cy="76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9" name="Picture 8" descr=""/>
          <p:cNvPicPr/>
          <p:nvPr/>
        </p:nvPicPr>
        <p:blipFill>
          <a:blip r:embed="rId1"/>
          <a:stretch/>
        </p:blipFill>
        <p:spPr>
          <a:xfrm>
            <a:off x="2627280" y="2881440"/>
            <a:ext cx="1798560" cy="1798560"/>
          </a:xfrm>
          <a:prstGeom prst="rect">
            <a:avLst/>
          </a:prstGeom>
          <a:ln w="9360">
            <a:noFill/>
          </a:ln>
        </p:spPr>
      </p:pic>
      <p:pic>
        <p:nvPicPr>
          <p:cNvPr id="440" name="Picture 7" descr=""/>
          <p:cNvPicPr/>
          <p:nvPr/>
        </p:nvPicPr>
        <p:blipFill>
          <a:blip r:embed="rId2"/>
          <a:stretch/>
        </p:blipFill>
        <p:spPr>
          <a:xfrm>
            <a:off x="755640" y="2881440"/>
            <a:ext cx="1798560" cy="1798560"/>
          </a:xfrm>
          <a:prstGeom prst="rect">
            <a:avLst/>
          </a:prstGeom>
          <a:ln w="9360">
            <a:noFill/>
          </a:ln>
        </p:spPr>
      </p:pic>
      <p:pic>
        <p:nvPicPr>
          <p:cNvPr id="441" name="Picture 11" descr=""/>
          <p:cNvPicPr/>
          <p:nvPr/>
        </p:nvPicPr>
        <p:blipFill>
          <a:blip r:embed="rId3"/>
          <a:stretch/>
        </p:blipFill>
        <p:spPr>
          <a:xfrm>
            <a:off x="4500720" y="2881440"/>
            <a:ext cx="1798560" cy="1798560"/>
          </a:xfrm>
          <a:prstGeom prst="rect">
            <a:avLst/>
          </a:prstGeom>
          <a:ln w="9360">
            <a:noFill/>
          </a:ln>
        </p:spPr>
      </p:pic>
      <p:pic>
        <p:nvPicPr>
          <p:cNvPr id="442" name="Picture 14" descr=""/>
          <p:cNvPicPr/>
          <p:nvPr/>
        </p:nvPicPr>
        <p:blipFill>
          <a:blip r:embed="rId4"/>
          <a:stretch/>
        </p:blipFill>
        <p:spPr>
          <a:xfrm>
            <a:off x="755640" y="4753080"/>
            <a:ext cx="1798560" cy="1798560"/>
          </a:xfrm>
          <a:prstGeom prst="rect">
            <a:avLst/>
          </a:prstGeom>
          <a:ln w="9360">
            <a:noFill/>
          </a:ln>
        </p:spPr>
      </p:pic>
      <p:pic>
        <p:nvPicPr>
          <p:cNvPr id="443" name="Picture 26" descr=""/>
          <p:cNvPicPr/>
          <p:nvPr/>
        </p:nvPicPr>
        <p:blipFill>
          <a:blip r:embed="rId5"/>
          <a:stretch/>
        </p:blipFill>
        <p:spPr>
          <a:xfrm>
            <a:off x="2627280" y="4753080"/>
            <a:ext cx="1798560" cy="1798560"/>
          </a:xfrm>
          <a:prstGeom prst="rect">
            <a:avLst/>
          </a:prstGeom>
          <a:ln>
            <a:noFill/>
          </a:ln>
        </p:spPr>
      </p:pic>
      <p:pic>
        <p:nvPicPr>
          <p:cNvPr id="444" name="Picture 27" descr=""/>
          <p:cNvPicPr/>
          <p:nvPr/>
        </p:nvPicPr>
        <p:blipFill>
          <a:blip r:embed="rId6"/>
          <a:stretch/>
        </p:blipFill>
        <p:spPr>
          <a:xfrm>
            <a:off x="4500720" y="4753080"/>
            <a:ext cx="1798560" cy="179856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539640" y="1820880"/>
            <a:ext cx="8227800" cy="844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lvl="2" marL="1143000" indent="-226800">
              <a:lnSpc>
                <a:spcPct val="94000"/>
              </a:lnSpc>
              <a:spcBef>
                <a:spcPts val="816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Don’t trust the resolution.</a:t>
            </a:r>
            <a:endParaRPr b="0" lang="en-US" sz="2400" spc="-1" strike="noStrike">
              <a:latin typeface="Arial"/>
            </a:endParaRPr>
          </a:p>
          <a:p>
            <a:pPr lvl="3" marL="1600200" indent="-226800">
              <a:lnSpc>
                <a:spcPct val="75000"/>
              </a:lnSpc>
              <a:spcBef>
                <a:spcPts val="601"/>
              </a:spcBef>
              <a:buClr>
                <a:srgbClr val="333399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What does a detector of a 3 pixels circular size detect?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6705720" y="647388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09480" y="380880"/>
            <a:ext cx="8227800" cy="76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609480" y="1523880"/>
            <a:ext cx="8227800" cy="2436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Don’t trust the grid.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763640" y="1484280"/>
            <a:ext cx="182520" cy="455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0" descr=""/>
          <p:cNvPicPr/>
          <p:nvPr/>
        </p:nvPicPr>
        <p:blipFill>
          <a:blip r:embed="rId1"/>
          <a:stretch/>
        </p:blipFill>
        <p:spPr>
          <a:xfrm>
            <a:off x="684360" y="2095560"/>
            <a:ext cx="6192720" cy="4684680"/>
          </a:xfrm>
          <a:prstGeom prst="rect">
            <a:avLst/>
          </a:prstGeom>
          <a:ln>
            <a:noFill/>
          </a:ln>
        </p:spPr>
      </p:pic>
      <p:pic>
        <p:nvPicPr>
          <p:cNvPr id="451" name="Picture 11" descr=""/>
          <p:cNvPicPr/>
          <p:nvPr/>
        </p:nvPicPr>
        <p:blipFill>
          <a:blip r:embed="rId2"/>
          <a:stretch/>
        </p:blipFill>
        <p:spPr>
          <a:xfrm>
            <a:off x="7380360" y="4111560"/>
            <a:ext cx="645840" cy="48888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858000" y="647388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a device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finite resolution.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Infinite resolution is impossible.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uncommitted observations 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bias, no knowledge, no memory.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know nothing. 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least, at the first stage. Refine later on.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 different scales. 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There’s more than just pixels 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View them simultaneously.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preferred size.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Noise is part of the measurement.</a:t>
            </a:r>
            <a:endParaRPr b="0" lang="en-US" sz="2000" spc="-1" strike="noStrike">
              <a:latin typeface="Arial"/>
            </a:endParaRPr>
          </a:p>
          <a:p>
            <a:pPr lvl="3" marL="16002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6705720" y="6400800"/>
            <a:ext cx="327492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structure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challenge is to understand the image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really on all the levels simultaneously,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not as an unrelated set of derived images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different levels of blurring.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Jan Koenderink (1984)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choice of model: Linear scale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57200" y="1600200"/>
            <a:ext cx="4798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scale space of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a 1-parameter family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Scale is given by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is an important parameter in Computer Vision algorithms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As the scale increases details in the image disappear and we focus on the large scale structures that are left.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257080" y="1737360"/>
            <a:ext cx="3295800" cy="493632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1463040" y="2371680"/>
            <a:ext cx="2925360" cy="14680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versus multi-resolution: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Gaussian pyramid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3" name="Content Placeholder 3" descr=""/>
          <p:cNvPicPr/>
          <p:nvPr/>
        </p:nvPicPr>
        <p:blipFill>
          <a:blip r:embed="rId1"/>
          <a:srcRect l="-30055" t="0" r="-30055" b="0"/>
          <a:stretch/>
        </p:blipFill>
        <p:spPr>
          <a:xfrm>
            <a:off x="457200" y="1600200"/>
            <a:ext cx="822780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is an obvious need because we do not know the size of things.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have to match images obtained from different distances.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easily reduce resolution but we cannot increase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 may be used to speed up using a coarse to fine approach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67640" y="274680"/>
            <a:ext cx="821736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Corners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6308640" cy="4269960"/>
          </a:xfrm>
          <a:prstGeom prst="rect">
            <a:avLst/>
          </a:prstGeom>
          <a:ln w="27360">
            <a:noFill/>
          </a:ln>
        </p:spPr>
      </p:pic>
      <p:sp>
        <p:nvSpPr>
          <p:cNvPr id="313" name="Line 2"/>
          <p:cNvSpPr/>
          <p:nvPr/>
        </p:nvSpPr>
        <p:spPr>
          <a:xfrm flipH="1">
            <a:off x="4937760" y="4754880"/>
            <a:ext cx="1828800" cy="36576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3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4"/>
          <p:cNvSpPr/>
          <p:nvPr/>
        </p:nvSpPr>
        <p:spPr>
          <a:xfrm flipV="1">
            <a:off x="6035040" y="3474720"/>
            <a:ext cx="1371600" cy="91440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6766560" y="3017520"/>
            <a:ext cx="1699560" cy="28800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two main directions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 to fine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179640" y="1600200"/>
            <a:ext cx="87112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Instead of solving the original problem reduce resolution and solve at coarse scale.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coarse solution to constrain the solution at finer scales.</a:t>
            </a:r>
            <a:endParaRPr b="0" lang="en-US" sz="2400" spc="-1" strike="noStrike">
              <a:latin typeface="Arial"/>
            </a:endParaRPr>
          </a:p>
          <a:p>
            <a:pPr marL="457200" indent="-45540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Iterate until problem solved at full resolution.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within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 Image matching, Flow computation/video coding, Adaptive thresholding or image normalization, Image registration etc. etc.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274680"/>
            <a:ext cx="684936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Coarse-to-fine edge-based stereo analysis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9" name="Content Placeholder 3" descr=""/>
          <p:cNvPicPr/>
          <p:nvPr/>
        </p:nvPicPr>
        <p:blipFill>
          <a:blip r:embed="rId1"/>
          <a:srcRect l="-34817" t="0" r="-34817" b="0"/>
          <a:stretch/>
        </p:blipFill>
        <p:spPr>
          <a:xfrm>
            <a:off x="611640" y="1685160"/>
            <a:ext cx="8073360" cy="44391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43" dur="indefinite" restart="never" nodeType="tmRoot">
          <p:childTnLst>
            <p:seq>
              <p:cTn id="2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feature detectors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the mentioned interest point detectors may be extended to operate on all scale levels.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detectors must compare the detection strength at neighboring scale levels and suppress the non-maximal.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detection strength evaluation must be scale invariant.  This is a non-trivial matter (see paper by Tony Lindeberg in the supplementary material).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5" dur="indefinite" restart="never" nodeType="tmRoot">
          <p:childTnLst>
            <p:seq>
              <p:cTn id="2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a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have to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251640" y="1600200"/>
            <a:ext cx="86392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Most modern descriptors build on</a:t>
            </a:r>
            <a:endParaRPr b="0" lang="en-US" sz="2400" spc="-1" strike="noStrike">
              <a:latin typeface="Arial"/>
            </a:endParaRPr>
          </a:p>
          <a:p>
            <a:pPr lvl="2" marL="1257480" indent="-455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Statistics / histogramming</a:t>
            </a:r>
            <a:endParaRPr b="0" lang="en-US" sz="2000" spc="-1" strike="noStrike">
              <a:latin typeface="Arial"/>
            </a:endParaRPr>
          </a:p>
          <a:p>
            <a:pPr lvl="2" marL="1257480" indent="-4554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Spatial sampling of the gradients is some neighborhood to the interest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descriptors include color, e.g. color histograms      (but we skip this here)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Few descriptors use raw image data as used in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Next lecture will dwell with descriptor construction and matching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Literature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Reading material: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Forsyth and Ponce: Ch. 7.1 – 7.2, 7.7 (Filtering basics)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Lowe IJCV 2004, Sec. 1 – 3 (DoG, Laplacian)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Schmid, Mohr and Bauckhage IJCV 2000, Sec. 1 – 2 (Harris corner)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Lindeberg 1996 (Scale-space theory)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material: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Harris and M. Stephens: A Combined Corner and Edge Detector. 4th Alvey Vision Conference, 147—151, 1988.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67640" y="274680"/>
            <a:ext cx="8217360" cy="7761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Line 2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6766560" y="3017520"/>
            <a:ext cx="1632240" cy="28800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main direction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6191280" cy="4392000"/>
          </a:xfrm>
          <a:prstGeom prst="rect">
            <a:avLst/>
          </a:prstGeom>
          <a:ln w="27360">
            <a:noFill/>
          </a:ln>
        </p:spPr>
      </p:pic>
      <p:sp>
        <p:nvSpPr>
          <p:cNvPr id="321" name="Line 4"/>
          <p:cNvSpPr/>
          <p:nvPr/>
        </p:nvSpPr>
        <p:spPr>
          <a:xfrm flipV="1">
            <a:off x="4754880" y="4846320"/>
            <a:ext cx="1828800" cy="4572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5"/>
          <p:cNvSpPr/>
          <p:nvPr/>
        </p:nvSpPr>
        <p:spPr>
          <a:xfrm flipV="1">
            <a:off x="6400800" y="3363840"/>
            <a:ext cx="548640" cy="14824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The structure tensor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               be the i’th gradient in a square area around a potential corner point. In practice each gradient is weighted by a Gaussian of the distance to the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[Nx2]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 the stack of all N gradients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=           be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the structure tensor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, i.e. a 2x2 symmetric matrix of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sums of products of gradient components.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captures the second order statistics (i.e. variances and covariance's) of the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uncentered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gradi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ent point cloud.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973080" y="1664280"/>
            <a:ext cx="967320" cy="359280"/>
          </a:xfrm>
          <a:prstGeom prst="rect">
            <a:avLst/>
          </a:prstGeom>
          <a:ln w="2736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1408320" y="3970440"/>
            <a:ext cx="639360" cy="500040"/>
          </a:xfrm>
          <a:prstGeom prst="rect">
            <a:avLst/>
          </a:prstGeom>
          <a:ln w="27360"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5313600" y="2458080"/>
            <a:ext cx="1594440" cy="137088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computations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382400" y="2018880"/>
            <a:ext cx="6663600" cy="1912320"/>
          </a:xfrm>
          <a:prstGeom prst="rect">
            <a:avLst/>
          </a:prstGeom>
          <a:ln w="2736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352520" y="4297680"/>
            <a:ext cx="6796080" cy="913680"/>
          </a:xfrm>
          <a:prstGeom prst="rect">
            <a:avLst/>
          </a:prstGeom>
          <a:ln w="27360"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1097280" y="5577840"/>
            <a:ext cx="3565440" cy="82224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is a symmetric matrix!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7200" y="1600200"/>
            <a:ext cx="49770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eigenvector of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points in the direction where the gradient point cloud is broadest (has the largest variance given by the first eigenvalue).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second eigenvector is orthogonal to the first and points in the direction where the gradient point cloud is most condensed (has smallest variance = the 2. eigenvalue).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4" name="Picture 3" descr=""/>
          <p:cNvPicPr/>
          <p:nvPr/>
        </p:nvPicPr>
        <p:blipFill>
          <a:blip r:embed="rId1"/>
          <a:stretch/>
        </p:blipFill>
        <p:spPr>
          <a:xfrm>
            <a:off x="5292000" y="1989000"/>
            <a:ext cx="3544920" cy="3454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07920" y="4690800"/>
            <a:ext cx="6910920" cy="11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verify this solve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=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  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det(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-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 baseline="-33000">
                <a:solidFill>
                  <a:srgbClr val="008000"/>
                </a:solidFill>
                <a:latin typeface="Arial"/>
                <a:ea typeface="DejaVu Sans"/>
              </a:rPr>
              <a:t>2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) = 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Please note that we have to take a square root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by maximum of smallest 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if the smallest eigenvalue is large the local gradient points in several dominant directions.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888120" y="2651760"/>
            <a:ext cx="6334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,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4508640" y="3340080"/>
            <a:ext cx="113040" cy="16380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4114800" y="4754880"/>
            <a:ext cx="354240" cy="3542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6116400" y="4685400"/>
            <a:ext cx="340920" cy="4266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1712880" y="2499840"/>
            <a:ext cx="1821960" cy="896040"/>
          </a:xfrm>
          <a:prstGeom prst="rect">
            <a:avLst/>
          </a:prstGeom>
          <a:ln w="27360"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1000440" y="3666600"/>
            <a:ext cx="4942800" cy="866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2681</TotalTime>
  <Application>LibreOffice/6.0.7.3$Linux_X86_64 LibreOffice_project/00m0$Build-3</Application>
  <Words>1903</Words>
  <Paragraphs>279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2012-11-25T12:49:12Z</dcterms:created>
  <dc:creator>Kim Steenstrup Pedersen</dc:creator>
  <dc:description/>
  <dc:language>fr-FR</dc:language>
  <cp:lastModifiedBy/>
  <cp:lastPrinted>2013-11-20T10:40:57Z</cp:lastPrinted>
  <dcterms:modified xsi:type="dcterms:W3CDTF">2020-11-25T14:55:46Z</dcterms:modified>
  <cp:revision>356</cp:revision>
  <dc:subject/>
  <dc:title>Features I: Detecting interest points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42</vt:i4>
  </property>
</Properties>
</file>